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ato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6" Type="http://schemas.openxmlformats.org/officeDocument/2006/relationships/image" Target="../media/image13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Relationship Id="rId4" Type="http://schemas.openxmlformats.org/officeDocument/2006/relationships/image" Target="../media/image22.gif"/><Relationship Id="rId5" Type="http://schemas.openxmlformats.org/officeDocument/2006/relationships/image" Target="../media/image20.gif"/><Relationship Id="rId6" Type="http://schemas.openxmlformats.org/officeDocument/2006/relationships/image" Target="../media/image2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1.jp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17.png"/><Relationship Id="rId5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5" Type="http://schemas.openxmlformats.org/officeDocument/2006/relationships/image" Target="../media/image10.jpg"/><Relationship Id="rId6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4.jpg"/><Relationship Id="rId5" Type="http://schemas.openxmlformats.org/officeDocument/2006/relationships/image" Target="../media/image19.jpg"/><Relationship Id="rId6" Type="http://schemas.openxmlformats.org/officeDocument/2006/relationships/image" Target="../media/image18.jpg"/><Relationship Id="rId7" Type="http://schemas.openxmlformats.org/officeDocument/2006/relationships/image" Target="../media/image26.gif"/><Relationship Id="rId8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en.wikipedia.org/wiki/Iron" TargetMode="External"/><Relationship Id="rId4" Type="http://schemas.openxmlformats.org/officeDocument/2006/relationships/hyperlink" Target="https://en.wikipedia.org/wiki/Crystal_structure#Unit_cell" TargetMode="External"/><Relationship Id="rId5" Type="http://schemas.openxmlformats.org/officeDocument/2006/relationships/hyperlink" Target="https://en.wikipedia.org/wiki/Crystal" TargetMode="External"/><Relationship Id="rId6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</a:t>
            </a:r>
            <a:r>
              <a:rPr lang="cs"/>
              <a:t>olyhedrons</a:t>
            </a:r>
            <a:endParaRPr/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311700" y="2834125"/>
            <a:ext cx="8520600" cy="10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Samuel Iren Křen &amp; Jaroslav Horníček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3.X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>
            <a:off x="729450" y="1318650"/>
            <a:ext cx="2445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Prism</a:t>
            </a:r>
            <a:endParaRPr/>
          </a:p>
        </p:txBody>
      </p:sp>
      <p:pic>
        <p:nvPicPr>
          <p:cNvPr id="166" name="Shape 1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6700" y="1076475"/>
            <a:ext cx="3979350" cy="29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/>
        </p:nvSpPr>
        <p:spPr>
          <a:xfrm>
            <a:off x="351825" y="2102625"/>
            <a:ext cx="3618900" cy="22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waves shown to illustrate the differing wavelengths of light</a:t>
            </a:r>
            <a:r>
              <a:rPr lang="cs" sz="950">
                <a:solidFill>
                  <a:srgbClr val="222222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Wedge</a:t>
            </a:r>
            <a:endParaRPr/>
          </a:p>
        </p:txBody>
      </p:sp>
      <p:pic>
        <p:nvPicPr>
          <p:cNvPr id="173" name="Shape 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8575" y="925650"/>
            <a:ext cx="3731974" cy="373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4600" y="2575900"/>
            <a:ext cx="2381851" cy="21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929850" y="1968625"/>
            <a:ext cx="2119500" cy="20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ex., an Axe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9450" y="12911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Division of polyhedrons</a:t>
            </a:r>
            <a:endParaRPr/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cs">
                <a:latin typeface="Roboto"/>
                <a:ea typeface="Roboto"/>
                <a:cs typeface="Roboto"/>
                <a:sym typeface="Roboto"/>
              </a:rPr>
              <a:t>Pyramids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cs">
                <a:latin typeface="Roboto"/>
                <a:ea typeface="Roboto"/>
                <a:cs typeface="Roboto"/>
                <a:sym typeface="Roboto"/>
              </a:rPr>
              <a:t>Prisms - cube, cuboid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Font typeface="Roboto"/>
              <a:buChar char="●"/>
            </a:pPr>
            <a:r>
              <a:rPr lang="cs"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cs">
                <a:latin typeface="Roboto"/>
                <a:ea typeface="Roboto"/>
                <a:cs typeface="Roboto"/>
                <a:sym typeface="Roboto"/>
              </a:rPr>
              <a:t>egular polyhedrons - tetrahedron, hexahedron, oktahedron, ...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299" y="1227475"/>
            <a:ext cx="3505275" cy="35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550" y="1163775"/>
            <a:ext cx="3686625" cy="35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23500" y="1227475"/>
            <a:ext cx="3505275" cy="338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5551" y="1419025"/>
            <a:ext cx="3058425" cy="305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Basic </a:t>
            </a:r>
            <a:r>
              <a:rPr lang="cs"/>
              <a:t>information</a:t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Polyhedron is  a body made of various faces, which are connected into one body by lines. These lines are called edge of polyhedron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/>
              <a:t>Point where edges are connected is called vertex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654" y="1853850"/>
            <a:ext cx="4738771" cy="229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-104140" l="-46630" r="46630" t="104140"/>
          <a:stretch/>
        </p:blipFill>
        <p:spPr>
          <a:xfrm>
            <a:off x="2331750" y="2197050"/>
            <a:ext cx="2400300" cy="1800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  <a:reflection blurRad="0" dir="5400000" dist="38100" endA="0" endPos="30000" fadeDir="5400012" kx="0" rotWithShape="0" algn="bl" stPos="0" sy="-100000" ky="0"/>
          </a:effectLst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5925" y="1708850"/>
            <a:ext cx="3703324" cy="25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4625" y="1780348"/>
            <a:ext cx="3061575" cy="304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Pyramid</a:t>
            </a:r>
            <a:endParaRPr/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729450" y="2042150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It is </a:t>
            </a:r>
            <a:r>
              <a:rPr lang="cs"/>
              <a:t>three-dimensional </a:t>
            </a:r>
            <a:r>
              <a:rPr lang="cs"/>
              <a:t>body, his base is polygon. His edges are connected in one point, which is called the main vertex of pyramid. 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Egyptians used to build these bodies as tombs for their rulers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175" y="1168300"/>
            <a:ext cx="3417275" cy="313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850" y="1145009"/>
            <a:ext cx="4588825" cy="344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1438" y="951675"/>
            <a:ext cx="4714875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Prism</a:t>
            </a:r>
            <a:endParaRPr/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717575" y="20743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It is three-dimensional body with two parallel bases, made of identical polygons.  </a:t>
            </a: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8800" y="972425"/>
            <a:ext cx="5128800" cy="371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400" y="1147400"/>
            <a:ext cx="2910975" cy="363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72250" y="933175"/>
            <a:ext cx="4886801" cy="381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Cuboid</a:t>
            </a:r>
            <a:endParaRPr/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It is three-dimensional body, which is made of 6 rectangles (can be 6 squares)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We can find cuboid - pools... </a:t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400" y="995021"/>
            <a:ext cx="4298109" cy="32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25" y="958284"/>
            <a:ext cx="4298109" cy="322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10426" y="1258438"/>
            <a:ext cx="4533574" cy="2626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650" y="1306640"/>
            <a:ext cx="4533575" cy="26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Cube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60450" y="19871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It is three-dimensional body, which is made of 6 same squares.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We can find cube in b</a:t>
            </a:r>
            <a:r>
              <a:rPr lang="cs"/>
              <a:t>oard games, grafit, diamonds… </a:t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725" y="1589403"/>
            <a:ext cx="3575175" cy="2463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4225" y="1254112"/>
            <a:ext cx="4179400" cy="31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5250" y="940525"/>
            <a:ext cx="4558225" cy="38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5763" y="1062974"/>
            <a:ext cx="4558225" cy="36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4675" y="1038275"/>
            <a:ext cx="4368800" cy="398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6575" y="1118275"/>
            <a:ext cx="4492774" cy="3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/>
              <a:t>Examples</a:t>
            </a:r>
            <a:endParaRPr sz="4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Atomium, Belgium</a:t>
            </a:r>
            <a:endParaRPr/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29325" y="2078875"/>
            <a:ext cx="28308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Atomium depicts nine </a:t>
            </a:r>
            <a:r>
              <a:rPr lang="cs" sz="18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iron</a:t>
            </a:r>
            <a:r>
              <a:rPr lang="cs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atoms in the shape of the cubic </a:t>
            </a:r>
            <a:r>
              <a:rPr lang="cs" sz="18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unit cell</a:t>
            </a:r>
            <a:r>
              <a:rPr lang="cs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of an iron </a:t>
            </a:r>
            <a:r>
              <a:rPr lang="cs" sz="1800">
                <a:solidFill>
                  <a:srgbClr val="000000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crystal</a:t>
            </a:r>
            <a:r>
              <a:rPr lang="cs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Magnified 165 billion times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2600" y="1063925"/>
            <a:ext cx="4802826" cy="3602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